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69" r:id="rId3"/>
    <p:sldId id="271" r:id="rId4"/>
    <p:sldId id="272" r:id="rId5"/>
    <p:sldId id="273" r:id="rId6"/>
    <p:sldId id="259" r:id="rId7"/>
    <p:sldId id="262" r:id="rId8"/>
    <p:sldId id="263" r:id="rId9"/>
    <p:sldId id="258" r:id="rId10"/>
    <p:sldId id="274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60"/>
  </p:normalViewPr>
  <p:slideViewPr>
    <p:cSldViewPr>
      <p:cViewPr varScale="1">
        <p:scale>
          <a:sx n="53" d="100"/>
          <a:sy n="53" d="100"/>
        </p:scale>
        <p:origin x="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67B3-9FF9-4143-80C2-D5314EBF743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80E6-7FD3-4D52-AFCA-ADC52BBC897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6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80E6-7FD3-4D52-AFCA-ADC52BBC897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13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1714488"/>
            <a:ext cx="6129326" cy="1828800"/>
          </a:xfrm>
        </p:spPr>
        <p:txBody>
          <a:bodyPr/>
          <a:lstStyle/>
          <a:p>
            <a:r>
              <a:rPr lang="es-CL" dirty="0" smtClean="0">
                <a:latin typeface="Century Gothic" pitchFamily="34" charset="0"/>
              </a:rPr>
              <a:t>6° BÁSICO</a:t>
            </a:r>
            <a:endParaRPr lang="es-CL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772400" cy="1071570"/>
          </a:xfrm>
        </p:spPr>
        <p:txBody>
          <a:bodyPr>
            <a:noAutofit/>
          </a:bodyPr>
          <a:lstStyle/>
          <a:p>
            <a:pPr algn="l"/>
            <a:r>
              <a:rPr lang="es-CL" sz="1600" b="1" dirty="0" smtClean="0">
                <a:solidFill>
                  <a:srgbClr val="002060"/>
                </a:solidFill>
                <a:latin typeface="Century Gothic" pitchFamily="34" charset="0"/>
              </a:rPr>
              <a:t>OBJETIVO:</a:t>
            </a:r>
          </a:p>
          <a:p>
            <a:pPr algn="l"/>
            <a:r>
              <a:rPr lang="es-CL" sz="1600" dirty="0" smtClean="0">
                <a:solidFill>
                  <a:srgbClr val="002060"/>
                </a:solidFill>
                <a:latin typeface="Century Gothic" pitchFamily="34" charset="0"/>
              </a:rPr>
              <a:t>Comprender </a:t>
            </a:r>
            <a:r>
              <a:rPr lang="es-CL" sz="1600" dirty="0">
                <a:solidFill>
                  <a:srgbClr val="002060"/>
                </a:solidFill>
                <a:latin typeface="Century Gothic" pitchFamily="34" charset="0"/>
              </a:rPr>
              <a:t>que todas las personas tienen derechos que deben ser respetados por los pares, la comunidad y el Estado, lo que constituye la base para vivir en una sociedad justa, y dar como ejemplo algunos artículos de la Constitución y de la Declaración Universal de los Derechos Humanos. (OA 17)</a:t>
            </a:r>
          </a:p>
        </p:txBody>
      </p:sp>
      <p:pic>
        <p:nvPicPr>
          <p:cNvPr id="4" name="Imagen 4" descr="Imagen que contiene reina, texto, señal, firmar&#10;&#10;Descripción generada automáticamente">
            <a:extLst>
              <a:ext uri="{FF2B5EF4-FFF2-40B4-BE49-F238E27FC236}">
                <a16:creationId xmlns="" xmlns:a16="http://schemas.microsoft.com/office/drawing/2014/main" id="{868318B4-055D-4698-B5F4-6967571597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1143008" cy="1214446"/>
          </a:xfrm>
          <a:prstGeom prst="rect">
            <a:avLst/>
          </a:prstGeom>
          <a:effectLst/>
        </p:spPr>
      </p:pic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143108" y="785794"/>
            <a:ext cx="5643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Unidad N°1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Constitución y la organización política de Chile                                                                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6186207" cy="440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071670" y="42860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7030A0"/>
                </a:solidFill>
                <a:latin typeface="Century Gothic" pitchFamily="34" charset="0"/>
              </a:rPr>
              <a:t>  Pauta de evaluación </a:t>
            </a:r>
            <a:endParaRPr lang="es-CL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1142984"/>
            <a:ext cx="192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2060"/>
                </a:solidFill>
                <a:latin typeface="Century Gothic" pitchFamily="34" charset="0"/>
              </a:rPr>
              <a:t>¡Suerte!</a:t>
            </a:r>
          </a:p>
          <a:p>
            <a:endParaRPr lang="es-CL" sz="3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</a:rPr>
              <a:t>Tu puedes hacerlo</a:t>
            </a:r>
            <a:endParaRPr lang="es-CL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Picture 6" descr="C:\Users\Angélica\Desktop\otraaa\giphy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000372"/>
            <a:ext cx="3714776" cy="313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5283526" cy="5470416"/>
          </a:xfrm>
        </p:spPr>
        <p:txBody>
          <a:bodyPr/>
          <a:lstStyle/>
          <a:p>
            <a:pPr>
              <a:buNone/>
            </a:pPr>
            <a:r>
              <a:rPr lang="es-CL" sz="2000" b="1" dirty="0" smtClean="0">
                <a:solidFill>
                  <a:srgbClr val="002060"/>
                </a:solidFill>
              </a:rPr>
              <a:t>Contenidos revisados en clases 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02060"/>
                </a:solidFill>
              </a:rPr>
              <a:t>anteriores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¿Qué entendemos por Derechos Humanos?</a:t>
            </a:r>
          </a:p>
          <a:p>
            <a:pPr>
              <a:buNone/>
            </a:pPr>
            <a:endParaRPr lang="es-CL" sz="18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    Los DD.HH. Son exigencias que puede plantear cualquier ser humano por el hecho de serlo, a su vez, todo derecho </a:t>
            </a:r>
            <a:r>
              <a:rPr lang="es-CL" sz="1800" dirty="0" err="1" smtClean="0">
                <a:latin typeface="Century Gothic" pitchFamily="34" charset="0"/>
              </a:rPr>
              <a:t>convella</a:t>
            </a:r>
            <a:r>
              <a:rPr lang="es-CL" sz="1800" dirty="0" smtClean="0">
                <a:latin typeface="Century Gothic" pitchFamily="34" charset="0"/>
              </a:rPr>
              <a:t> un deber, que es respetar el los derechos de los demás. </a:t>
            </a: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    La vida en sociedad implica derechos, deberes y responsabilidades de los ciudadanos, quienes deben respetar las leyes.</a:t>
            </a:r>
          </a:p>
          <a:p>
            <a:pPr>
              <a:buNone/>
            </a:pPr>
            <a:endParaRPr lang="es-CL" sz="2000" dirty="0" smtClean="0">
              <a:latin typeface="Century Gothic" pitchFamily="34" charset="0"/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31432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5640716" cy="5470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L" sz="2000" b="1" dirty="0" smtClean="0">
                <a:solidFill>
                  <a:srgbClr val="002060"/>
                </a:solidFill>
              </a:rPr>
              <a:t>Contenidos revisados en clases 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02060"/>
                </a:solidFill>
              </a:rPr>
              <a:t>anteriores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Características de los Derechos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Humanos</a:t>
            </a:r>
          </a:p>
          <a:p>
            <a:pPr>
              <a:buNone/>
            </a:pPr>
            <a:endParaRPr lang="es-CL" sz="18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Century Gothic" pitchFamily="34" charset="0"/>
              </a:rPr>
              <a:t>Universales:</a:t>
            </a:r>
            <a:r>
              <a:rPr lang="es-CL" sz="18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s-CL" sz="1800" dirty="0" smtClean="0">
                <a:latin typeface="Century Gothic" pitchFamily="34" charset="0"/>
              </a:rPr>
              <a:t>son comunes a todas las personas</a:t>
            </a:r>
            <a:endParaRPr lang="es-CL" sz="1800" b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Century Gothic" pitchFamily="34" charset="0"/>
              </a:rPr>
              <a:t>Inherentes: </a:t>
            </a:r>
            <a:r>
              <a:rPr lang="es-CL" sz="1800" dirty="0" smtClean="0">
                <a:latin typeface="Century Gothic" pitchFamily="34" charset="0"/>
              </a:rPr>
              <a:t>radicados en la esencia misma del</a:t>
            </a: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ser persona</a:t>
            </a:r>
          </a:p>
          <a:p>
            <a:pPr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Century Gothic" pitchFamily="34" charset="0"/>
              </a:rPr>
              <a:t>Irrevocables: </a:t>
            </a:r>
            <a:r>
              <a:rPr lang="es-CL" sz="1800" dirty="0" smtClean="0">
                <a:latin typeface="Century Gothic" pitchFamily="34" charset="0"/>
              </a:rPr>
              <a:t>ninguna ley o autoridad puede</a:t>
            </a: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ponerles termino</a:t>
            </a:r>
          </a:p>
          <a:p>
            <a:pPr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Century Gothic" pitchFamily="34" charset="0"/>
              </a:rPr>
              <a:t>Inalienables: </a:t>
            </a:r>
            <a:r>
              <a:rPr lang="es-CL" sz="1800" dirty="0" smtClean="0">
                <a:latin typeface="Century Gothic" pitchFamily="34" charset="0"/>
              </a:rPr>
              <a:t>no son renunciables</a:t>
            </a:r>
          </a:p>
          <a:p>
            <a:pPr>
              <a:buNone/>
            </a:pPr>
            <a:r>
              <a:rPr lang="es-CL" sz="1800" b="1" dirty="0" smtClean="0">
                <a:solidFill>
                  <a:srgbClr val="7030A0"/>
                </a:solidFill>
                <a:latin typeface="Century Gothic" pitchFamily="34" charset="0"/>
              </a:rPr>
              <a:t>Indivisibles: </a:t>
            </a:r>
            <a:r>
              <a:rPr lang="es-CL" sz="1800" dirty="0" smtClean="0">
                <a:latin typeface="Century Gothic" pitchFamily="34" charset="0"/>
              </a:rPr>
              <a:t>todos son igualmente importantes y </a:t>
            </a: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necesarios</a:t>
            </a:r>
          </a:p>
          <a:p>
            <a:pPr>
              <a:buNone/>
            </a:pPr>
            <a:endParaRPr lang="es-CL" sz="18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s-CL" sz="1800" dirty="0" smtClean="0">
                <a:latin typeface="Century Gothic" pitchFamily="34" charset="0"/>
              </a:rPr>
              <a:t>    Los DD.HH. Se basan en la dignidad humana, lo que significa que todas las personas merecen que estos derechos se les sean respetados.</a:t>
            </a:r>
          </a:p>
          <a:p>
            <a:pPr>
              <a:buNone/>
            </a:pPr>
            <a:endParaRPr lang="es-CL" sz="1800" dirty="0" smtClean="0">
              <a:latin typeface="Century Gothic" pitchFamily="34" charset="0"/>
            </a:endParaRPr>
          </a:p>
          <a:p>
            <a:pPr>
              <a:buNone/>
            </a:pPr>
            <a:endParaRPr lang="es-CL" sz="2000" dirty="0" smtClean="0">
              <a:latin typeface="Century Gothic" pitchFamily="34" charset="0"/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6"/>
            <a:ext cx="257176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929058" y="4143380"/>
            <a:ext cx="4348993" cy="22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1472" y="357166"/>
            <a:ext cx="5715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¿Como se garantizan los derechos de la personas en chile?</a:t>
            </a:r>
          </a:p>
          <a:p>
            <a:endParaRPr lang="es-CL" dirty="0" smtClean="0">
              <a:latin typeface="Century Gothic" pitchFamily="34" charset="0"/>
            </a:endParaRPr>
          </a:p>
          <a:p>
            <a:r>
              <a:rPr lang="es-CL" b="1" dirty="0" smtClean="0">
                <a:solidFill>
                  <a:srgbClr val="7030A0"/>
                </a:solidFill>
                <a:latin typeface="Century Gothic" pitchFamily="34" charset="0"/>
              </a:rPr>
              <a:t>Por medio del Estado y la constitución política.</a:t>
            </a:r>
          </a:p>
          <a:p>
            <a:endParaRPr lang="es-CL" dirty="0" smtClean="0"/>
          </a:p>
          <a:p>
            <a:r>
              <a:rPr lang="es-CL" dirty="0" smtClean="0">
                <a:latin typeface="Century Gothic" pitchFamily="34" charset="0"/>
              </a:rPr>
              <a:t>El Estado debe velar por el bien de los ciudadanos</a:t>
            </a:r>
          </a:p>
          <a:p>
            <a:r>
              <a:rPr lang="es-CL" dirty="0" smtClean="0">
                <a:latin typeface="Century Gothic" pitchFamily="34" charset="0"/>
              </a:rPr>
              <a:t>Estado democrático: compuesto por los poderes del estado.</a:t>
            </a:r>
          </a:p>
          <a:p>
            <a:endParaRPr lang="es-CL" dirty="0" smtClean="0">
              <a:latin typeface="Century Gothic" pitchFamily="34" charset="0"/>
            </a:endParaRPr>
          </a:p>
          <a:p>
            <a:endParaRPr lang="es-CL" dirty="0" smtClean="0">
              <a:latin typeface="Century Gothic" pitchFamily="34" charset="0"/>
            </a:endParaRPr>
          </a:p>
          <a:p>
            <a:r>
              <a:rPr lang="es-CL" dirty="0" smtClean="0">
                <a:latin typeface="Century Gothic" pitchFamily="34" charset="0"/>
              </a:rPr>
              <a:t>La Constitución política de Chile organiza los poderes del Estado y establece los derechos y garantías constitucionales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42918"/>
            <a:ext cx="23526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5720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Esta actividad será evaluada.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Ahora a trabajar: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r>
              <a:rPr lang="es-CL" dirty="0" smtClean="0">
                <a:latin typeface="Century Gothic" pitchFamily="34" charset="0"/>
              </a:rPr>
              <a:t>Realiza un mapa mental sobre </a:t>
            </a:r>
            <a:r>
              <a:rPr lang="es-CL" b="1" u="sng" dirty="0" smtClean="0">
                <a:latin typeface="Century Gothic" pitchFamily="34" charset="0"/>
              </a:rPr>
              <a:t>Los Derechos Humanos,  la Constitución y el Estado de Chile</a:t>
            </a:r>
            <a:r>
              <a:rPr lang="es-CL" dirty="0" smtClean="0">
                <a:latin typeface="Century Gothic" pitchFamily="34" charset="0"/>
              </a:rPr>
              <a:t>, y como se garantiza el respeto de los derechos y deberes de los chilenos. </a:t>
            </a:r>
          </a:p>
          <a:p>
            <a:r>
              <a:rPr lang="es-CL" dirty="0" smtClean="0">
                <a:latin typeface="Century Gothic" pitchFamily="34" charset="0"/>
              </a:rPr>
              <a:t>Para esto puedes repasar los contenidos de las guías </a:t>
            </a: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   N° 2 y N°3. </a:t>
            </a:r>
          </a:p>
          <a:p>
            <a:r>
              <a:rPr lang="es-CL" dirty="0" smtClean="0">
                <a:latin typeface="Century Gothic" pitchFamily="34" charset="0"/>
              </a:rPr>
              <a:t>Tu mapa debe tener a lo menos 12 elementos (dibujos/imágenes/textos/conceptos).</a:t>
            </a:r>
          </a:p>
          <a:p>
            <a:r>
              <a:rPr lang="es-CL" dirty="0" smtClean="0">
                <a:latin typeface="Century Gothic" pitchFamily="34" charset="0"/>
              </a:rPr>
              <a:t>En </a:t>
            </a:r>
            <a:r>
              <a:rPr lang="es-CL" dirty="0">
                <a:latin typeface="Century Gothic" pitchFamily="34" charset="0"/>
              </a:rPr>
              <a:t>una hoja de block </a:t>
            </a:r>
            <a:r>
              <a:rPr lang="es-CL" dirty="0" smtClean="0">
                <a:latin typeface="Century Gothic" pitchFamily="34" charset="0"/>
              </a:rPr>
              <a:t>u hoja blanca en posición horizontal diseña tu mapa mental siguiendo las instrucciones que vienen a continuación.(la próxima PPT tiene animación)</a:t>
            </a:r>
          </a:p>
          <a:p>
            <a:pPr>
              <a:buNone/>
            </a:pPr>
            <a:endParaRPr lang="es-CL" b="1" dirty="0">
              <a:solidFill>
                <a:srgbClr val="002060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500166" y="214290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44"/>
            <a:ext cx="3859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356"/>
            <a:ext cx="818388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    ¿</a:t>
            </a:r>
            <a:r>
              <a:rPr lang="es-CL" dirty="0" smtClean="0">
                <a:solidFill>
                  <a:srgbClr val="002060"/>
                </a:solidFill>
                <a:latin typeface="Century Gothic" pitchFamily="34" charset="0"/>
              </a:rPr>
              <a:t>Cómo hacer un mapa mental?</a:t>
            </a:r>
            <a:br>
              <a:rPr lang="es-CL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4205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071538" y="128586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itchFamily="34" charset="0"/>
              </a:rPr>
              <a:t>Un mapa mental es un esquema visual que reúne ideas claves o principales y dibujos o imágenes. </a:t>
            </a:r>
          </a:p>
          <a:p>
            <a:r>
              <a:rPr lang="es-CL" dirty="0" smtClean="0">
                <a:latin typeface="Century Gothic" pitchFamily="34" charset="0"/>
              </a:rPr>
              <a:t>Para esto sigue los siguientes consejos:</a:t>
            </a:r>
            <a:endParaRPr lang="es-CL" dirty="0">
              <a:latin typeface="Century Gothic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1" y="2357430"/>
            <a:ext cx="4507738" cy="29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366700"/>
            <a:ext cx="5572164" cy="30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357430"/>
            <a:ext cx="55170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5385923"/>
            <a:ext cx="5572164" cy="6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2714620"/>
            <a:ext cx="51610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85852" y="1428736"/>
            <a:ext cx="6624083" cy="414340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142976" y="785794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7030A0"/>
                </a:solidFill>
                <a:latin typeface="Century Gothic" pitchFamily="34" charset="0"/>
              </a:rPr>
              <a:t>EN RESUMEN</a:t>
            </a:r>
            <a:endParaRPr lang="es-CL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00034" y="1214422"/>
            <a:ext cx="48804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33123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928662" y="64291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  <a:latin typeface="Century Gothic" pitchFamily="34" charset="0"/>
              </a:rPr>
              <a:t>ALGUNOS EJEMPLOS</a:t>
            </a:r>
            <a:endParaRPr lang="es-CL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Esta actividad será evaluada.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Cuando hayas terminado:</a:t>
            </a:r>
          </a:p>
          <a:p>
            <a:r>
              <a:rPr lang="es-CL" dirty="0" smtClean="0">
                <a:latin typeface="Century Gothic" pitchFamily="34" charset="0"/>
              </a:rPr>
              <a:t>Toma una foto y envíala </a:t>
            </a:r>
            <a:r>
              <a:rPr lang="es-CL" dirty="0">
                <a:latin typeface="Century Gothic" pitchFamily="34" charset="0"/>
              </a:rPr>
              <a:t>vía </a:t>
            </a:r>
            <a:r>
              <a:rPr lang="es-CL" dirty="0" smtClean="0">
                <a:latin typeface="Century Gothic" pitchFamily="34" charset="0"/>
              </a:rPr>
              <a:t>mail, asunto mapa mental</a:t>
            </a:r>
          </a:p>
          <a:p>
            <a:r>
              <a:rPr lang="es-CL" dirty="0" smtClean="0">
                <a:latin typeface="Century Gothic" pitchFamily="34" charset="0"/>
              </a:rPr>
              <a:t>Recuerde señalar en el </a:t>
            </a:r>
            <a:r>
              <a:rPr lang="es-CL" u="sng" dirty="0" smtClean="0">
                <a:latin typeface="Century Gothic" pitchFamily="34" charset="0"/>
              </a:rPr>
              <a:t>asunto del mail</a:t>
            </a:r>
            <a:r>
              <a:rPr lang="es-CL" dirty="0" smtClean="0">
                <a:latin typeface="Century Gothic" pitchFamily="34" charset="0"/>
              </a:rPr>
              <a:t>: </a:t>
            </a:r>
            <a:r>
              <a:rPr lang="es-CL" b="1" dirty="0" smtClean="0">
                <a:latin typeface="Century Gothic" pitchFamily="34" charset="0"/>
              </a:rPr>
              <a:t>curso  y nombre del estudiante.</a:t>
            </a:r>
          </a:p>
          <a:p>
            <a:endParaRPr lang="es-CL" dirty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  </a:t>
            </a: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El plazo de envío es hasta el día 30 de abril.</a:t>
            </a:r>
            <a:endParaRPr lang="es-CL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4414" y="500042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471</Words>
  <Application>Microsoft Office PowerPoint</Application>
  <PresentationFormat>Presentación en pantalla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Verdana</vt:lpstr>
      <vt:lpstr>Wingdings 2</vt:lpstr>
      <vt:lpstr>Aspecto</vt:lpstr>
      <vt:lpstr>6° BÁSICO</vt:lpstr>
      <vt:lpstr>Presentación de PowerPoint</vt:lpstr>
      <vt:lpstr>Presentación de PowerPoint</vt:lpstr>
      <vt:lpstr>Presentación de PowerPoint</vt:lpstr>
      <vt:lpstr>Presentación de PowerPoint</vt:lpstr>
      <vt:lpstr>    ¿Cómo hacer un mapa mental?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6° basico</dc:title>
  <dc:creator>Angélica</dc:creator>
  <cp:lastModifiedBy>Usuario de Windows</cp:lastModifiedBy>
  <cp:revision>31</cp:revision>
  <dcterms:created xsi:type="dcterms:W3CDTF">2020-04-23T15:20:45Z</dcterms:created>
  <dcterms:modified xsi:type="dcterms:W3CDTF">2020-04-27T20:42:35Z</dcterms:modified>
</cp:coreProperties>
</file>